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4"/>
  </p:notesMasterIdLst>
  <p:handoutMasterIdLst>
    <p:handoutMasterId r:id="rId15"/>
  </p:handoutMasterIdLst>
  <p:sldIdLst>
    <p:sldId id="256" r:id="rId3"/>
    <p:sldId id="300" r:id="rId4"/>
    <p:sldId id="303" r:id="rId5"/>
    <p:sldId id="307" r:id="rId6"/>
    <p:sldId id="304" r:id="rId7"/>
    <p:sldId id="273" r:id="rId8"/>
    <p:sldId id="291" r:id="rId9"/>
    <p:sldId id="299" r:id="rId10"/>
    <p:sldId id="274" r:id="rId11"/>
    <p:sldId id="275" r:id="rId12"/>
    <p:sldId id="276" r:id="rId1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129" autoAdjust="0"/>
  </p:normalViewPr>
  <p:slideViewPr>
    <p:cSldViewPr showGuides="1">
      <p:cViewPr varScale="1">
        <p:scale>
          <a:sx n="70" d="100"/>
          <a:sy n="70" d="100"/>
        </p:scale>
        <p:origin x="738" y="66"/>
      </p:cViewPr>
      <p:guideLst>
        <p:guide orient="horz" pos="2160"/>
        <p:guide pos="3839"/>
        <p:guide pos="1007"/>
      </p:guideLst>
    </p:cSldViewPr>
  </p:slideViewPr>
  <p:outlineViewPr>
    <p:cViewPr>
      <p:scale>
        <a:sx n="33" d="100"/>
        <a:sy n="33" d="100"/>
      </p:scale>
      <p:origin x="0" y="-4128"/>
    </p:cViewPr>
  </p:outlineViewPr>
  <p:notesTextViewPr>
    <p:cViewPr>
      <p:scale>
        <a:sx n="1" d="1"/>
        <a:sy n="1" d="1"/>
      </p:scale>
      <p:origin x="0" y="0"/>
    </p:cViewPr>
  </p:notesTextViewPr>
  <p:sorterViewPr>
    <p:cViewPr>
      <p:scale>
        <a:sx n="100" d="100"/>
        <a:sy n="100" d="100"/>
      </p:scale>
      <p:origin x="0" y="-1152"/>
    </p:cViewPr>
  </p:sorterViewPr>
  <p:notesViewPr>
    <p:cSldViewPr showGuides="1">
      <p:cViewPr varScale="1">
        <p:scale>
          <a:sx n="57" d="100"/>
          <a:sy n="57" d="100"/>
        </p:scale>
        <p:origin x="283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dirty="0" smtClean="0"/>
              <a:t>Amount of Medicine </a:t>
            </a:r>
            <a:r>
              <a:rPr lang="en-US" sz="2400" dirty="0"/>
              <a:t>Left in Body</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Number of Milligrams Left in Body</c:v>
                </c:pt>
              </c:strCache>
            </c:strRef>
          </c:tx>
          <c:spPr>
            <a:ln w="1905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Sheet1!$A$2:$A$14</c:f>
              <c:numCache>
                <c:formatCode>General</c:formatCode>
                <c:ptCount val="13"/>
                <c:pt idx="0">
                  <c:v>0</c:v>
                </c:pt>
                <c:pt idx="1">
                  <c:v>1</c:v>
                </c:pt>
                <c:pt idx="2">
                  <c:v>2</c:v>
                </c:pt>
                <c:pt idx="3">
                  <c:v>3</c:v>
                </c:pt>
                <c:pt idx="4">
                  <c:v>4</c:v>
                </c:pt>
                <c:pt idx="5">
                  <c:v>5</c:v>
                </c:pt>
                <c:pt idx="6">
                  <c:v>6</c:v>
                </c:pt>
                <c:pt idx="7">
                  <c:v>7</c:v>
                </c:pt>
                <c:pt idx="8">
                  <c:v>8</c:v>
                </c:pt>
                <c:pt idx="9">
                  <c:v>9</c:v>
                </c:pt>
                <c:pt idx="10">
                  <c:v>10</c:v>
                </c:pt>
                <c:pt idx="11">
                  <c:v>11</c:v>
                </c:pt>
                <c:pt idx="12">
                  <c:v>12</c:v>
                </c:pt>
              </c:numCache>
            </c:numRef>
          </c:xVal>
          <c:yVal>
            <c:numRef>
              <c:f>Sheet1!$B$2:$B$14</c:f>
              <c:numCache>
                <c:formatCode>General</c:formatCode>
                <c:ptCount val="13"/>
                <c:pt idx="0">
                  <c:v>400</c:v>
                </c:pt>
                <c:pt idx="1">
                  <c:v>340</c:v>
                </c:pt>
                <c:pt idx="2">
                  <c:v>289</c:v>
                </c:pt>
                <c:pt idx="3">
                  <c:v>245.65</c:v>
                </c:pt>
                <c:pt idx="4">
                  <c:v>208.8</c:v>
                </c:pt>
                <c:pt idx="5">
                  <c:v>177.48</c:v>
                </c:pt>
                <c:pt idx="6">
                  <c:v>150.86000000000001</c:v>
                </c:pt>
                <c:pt idx="7">
                  <c:v>128.22999999999999</c:v>
                </c:pt>
                <c:pt idx="8">
                  <c:v>108</c:v>
                </c:pt>
                <c:pt idx="9">
                  <c:v>92.65</c:v>
                </c:pt>
                <c:pt idx="10">
                  <c:v>78.75</c:v>
                </c:pt>
                <c:pt idx="11">
                  <c:v>66.94</c:v>
                </c:pt>
                <c:pt idx="12">
                  <c:v>56.9</c:v>
                </c:pt>
              </c:numCache>
            </c:numRef>
          </c:yVal>
          <c:smooth val="1"/>
        </c:ser>
        <c:dLbls>
          <c:dLblPos val="t"/>
          <c:showLegendKey val="0"/>
          <c:showVal val="1"/>
          <c:showCatName val="0"/>
          <c:showSerName val="0"/>
          <c:showPercent val="0"/>
          <c:showBubbleSize val="0"/>
        </c:dLbls>
        <c:axId val="214283736"/>
        <c:axId val="214284128"/>
      </c:scatterChart>
      <c:valAx>
        <c:axId val="214283736"/>
        <c:scaling>
          <c:orientation val="minMax"/>
          <c:max val="12"/>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2400" dirty="0"/>
                  <a:t>Hour</a:t>
                </a:r>
                <a:r>
                  <a:rPr lang="en-US" sz="2400" baseline="0" dirty="0"/>
                  <a:t> </a:t>
                </a:r>
                <a:endParaRPr lang="en-US" sz="240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284128"/>
        <c:crossesAt val="0"/>
        <c:crossBetween val="midCat"/>
        <c:majorUnit val="1"/>
      </c:valAx>
      <c:valAx>
        <c:axId val="21428412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2400" dirty="0"/>
                  <a:t>Amount of Medicine </a:t>
                </a:r>
                <a:r>
                  <a:rPr lang="en-US" sz="2400" dirty="0" smtClean="0"/>
                  <a:t>Left  </a:t>
                </a:r>
                <a:r>
                  <a:rPr lang="en-US" sz="2400" dirty="0"/>
                  <a:t>in Body (mg) </a:t>
                </a:r>
              </a:p>
            </c:rich>
          </c:tx>
          <c:layout>
            <c:manualLayout>
              <c:xMode val="edge"/>
              <c:yMode val="edge"/>
              <c:x val="1.4281077572216814E-2"/>
              <c:y val="0.1125457722190652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28373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3/7/2016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3/7/2016</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1</a:t>
            </a:fld>
            <a:endParaRPr lang="en-US"/>
          </a:p>
        </p:txBody>
      </p:sp>
    </p:spTree>
    <p:extLst>
      <p:ext uri="{BB962C8B-B14F-4D97-AF65-F5344CB8AC3E}">
        <p14:creationId xmlns:p14="http://schemas.microsoft.com/office/powerpoint/2010/main" val="318726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11</a:t>
            </a:fld>
            <a:endParaRPr lang="en-US"/>
          </a:p>
        </p:txBody>
      </p:sp>
    </p:spTree>
    <p:extLst>
      <p:ext uri="{BB962C8B-B14F-4D97-AF65-F5344CB8AC3E}">
        <p14:creationId xmlns:p14="http://schemas.microsoft.com/office/powerpoint/2010/main" val="4116224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2</a:t>
            </a:fld>
            <a:endParaRPr lang="en-US"/>
          </a:p>
        </p:txBody>
      </p:sp>
    </p:spTree>
    <p:extLst>
      <p:ext uri="{BB962C8B-B14F-4D97-AF65-F5344CB8AC3E}">
        <p14:creationId xmlns:p14="http://schemas.microsoft.com/office/powerpoint/2010/main" val="3084478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3</a:t>
            </a:fld>
            <a:endParaRPr lang="en-US"/>
          </a:p>
        </p:txBody>
      </p:sp>
    </p:spTree>
    <p:extLst>
      <p:ext uri="{BB962C8B-B14F-4D97-AF65-F5344CB8AC3E}">
        <p14:creationId xmlns:p14="http://schemas.microsoft.com/office/powerpoint/2010/main" val="1897064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5</a:t>
            </a:fld>
            <a:endParaRPr lang="en-US"/>
          </a:p>
        </p:txBody>
      </p:sp>
    </p:spTree>
    <p:extLst>
      <p:ext uri="{BB962C8B-B14F-4D97-AF65-F5344CB8AC3E}">
        <p14:creationId xmlns:p14="http://schemas.microsoft.com/office/powerpoint/2010/main" val="2562120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6</a:t>
            </a:fld>
            <a:endParaRPr lang="en-US"/>
          </a:p>
        </p:txBody>
      </p:sp>
    </p:spTree>
    <p:extLst>
      <p:ext uri="{BB962C8B-B14F-4D97-AF65-F5344CB8AC3E}">
        <p14:creationId xmlns:p14="http://schemas.microsoft.com/office/powerpoint/2010/main" val="2229872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41221E5-7225-48EB-A4EE-420E7BFCF705}" type="slidenum">
              <a:rPr lang="en-US" smtClean="0"/>
              <a:pPr/>
              <a:t>7</a:t>
            </a:fld>
            <a:endParaRPr lang="en-US"/>
          </a:p>
        </p:txBody>
      </p:sp>
    </p:spTree>
    <p:extLst>
      <p:ext uri="{BB962C8B-B14F-4D97-AF65-F5344CB8AC3E}">
        <p14:creationId xmlns:p14="http://schemas.microsoft.com/office/powerpoint/2010/main" val="3478788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4800" y="685800"/>
            <a:ext cx="6092825" cy="3429000"/>
          </a:xfrm>
        </p:spPr>
      </p:sp>
      <p:sp>
        <p:nvSpPr>
          <p:cNvPr id="3" name="Notes Placeholder 2"/>
          <p:cNvSpPr>
            <a:spLocks noGrp="1"/>
          </p:cNvSpPr>
          <p:nvPr>
            <p:ph type="body" idx="1"/>
          </p:nvPr>
        </p:nvSpPr>
        <p:spPr>
          <a:xfrm>
            <a:off x="379412" y="4546464"/>
            <a:ext cx="5486400" cy="4114800"/>
          </a:xfrm>
        </p:spPr>
        <p:txBody>
          <a:bodyPr/>
          <a:lstStyle/>
          <a:p>
            <a:r>
              <a:rPr lang="en-US" i="1" dirty="0"/>
              <a:t>The domain of the function is the set of all real numbers, but the domain of the problem situation is the set of nonnegative numbers because x represents time in this situation. </a:t>
            </a:r>
            <a:endParaRPr lang="en-US" i="1" dirty="0" smtClean="0"/>
          </a:p>
          <a:p>
            <a:endParaRPr lang="en-US" i="1" dirty="0"/>
          </a:p>
          <a:p>
            <a:r>
              <a:rPr lang="en-US" i="1" dirty="0" smtClean="0"/>
              <a:t>The </a:t>
            </a:r>
            <a:r>
              <a:rPr lang="en-US" i="1" dirty="0"/>
              <a:t>range of the function is the set of all real numbers greater than 0, but the range for the problem situation is the set of all numbers less than or equal to 400 but greater than 0.</a:t>
            </a:r>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841221E5-7225-48EB-A4EE-420E7BFCF705}" type="slidenum">
              <a:rPr lang="en-US" smtClean="0"/>
              <a:pPr/>
              <a:t>8</a:t>
            </a:fld>
            <a:endParaRPr lang="en-US"/>
          </a:p>
        </p:txBody>
      </p:sp>
    </p:spTree>
    <p:extLst>
      <p:ext uri="{BB962C8B-B14F-4D97-AF65-F5344CB8AC3E}">
        <p14:creationId xmlns:p14="http://schemas.microsoft.com/office/powerpoint/2010/main" val="3515943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smtClean="0"/>
              <a:t>Solutions</a:t>
            </a:r>
          </a:p>
          <a:p>
            <a:endParaRPr lang="en-US" dirty="0"/>
          </a:p>
          <a:p>
            <a:r>
              <a:rPr lang="en-US" i="1" dirty="0" smtClean="0"/>
              <a:t>2.) The </a:t>
            </a:r>
            <a:r>
              <a:rPr lang="en-US" i="1" dirty="0"/>
              <a:t>function that models this situation is y = 400(0.85)</a:t>
            </a:r>
            <a:r>
              <a:rPr lang="en-US" i="1" baseline="30000" dirty="0"/>
              <a:t>x</a:t>
            </a:r>
            <a:r>
              <a:rPr lang="en-US" i="1" dirty="0"/>
              <a:t>. The x-values </a:t>
            </a:r>
            <a:r>
              <a:rPr lang="en-US" i="1" dirty="0" smtClean="0"/>
              <a:t/>
            </a:r>
            <a:br>
              <a:rPr lang="en-US" i="1" dirty="0" smtClean="0"/>
            </a:br>
            <a:r>
              <a:rPr lang="en-US" i="1" dirty="0" smtClean="0"/>
              <a:t>   represent </a:t>
            </a:r>
            <a:r>
              <a:rPr lang="en-US" i="1" dirty="0"/>
              <a:t>the number of hours the medicine is in the patient’s system. </a:t>
            </a:r>
            <a:r>
              <a:rPr lang="en-US" i="1" dirty="0" smtClean="0"/>
              <a:t/>
            </a:r>
            <a:br>
              <a:rPr lang="en-US" i="1" dirty="0" smtClean="0"/>
            </a:br>
            <a:r>
              <a:rPr lang="en-US" i="1" dirty="0" smtClean="0"/>
              <a:t>   The </a:t>
            </a:r>
            <a:r>
              <a:rPr lang="en-US" i="1" dirty="0"/>
              <a:t>y-values represent the amount of medicine (in milligrams) that </a:t>
            </a:r>
            <a:r>
              <a:rPr lang="en-US" i="1" dirty="0" smtClean="0"/>
              <a:t/>
            </a:r>
            <a:br>
              <a:rPr lang="en-US" i="1" dirty="0" smtClean="0"/>
            </a:br>
            <a:r>
              <a:rPr lang="en-US" i="1" dirty="0" smtClean="0"/>
              <a:t>   remains </a:t>
            </a:r>
            <a:r>
              <a:rPr lang="en-US" i="1" dirty="0"/>
              <a:t>in the patient’s system. Each hour, 15% of the medicine filters </a:t>
            </a:r>
            <a:r>
              <a:rPr lang="en-US" i="1" dirty="0" smtClean="0"/>
              <a:t/>
            </a:r>
            <a:br>
              <a:rPr lang="en-US" i="1" dirty="0" smtClean="0"/>
            </a:br>
            <a:r>
              <a:rPr lang="en-US" i="1" dirty="0" smtClean="0"/>
              <a:t>   through </a:t>
            </a:r>
            <a:r>
              <a:rPr lang="en-US" i="1" dirty="0"/>
              <a:t>the body, leaving 85% of the medicine in the body to fight the </a:t>
            </a:r>
            <a:r>
              <a:rPr lang="en-US" i="1" dirty="0" smtClean="0"/>
              <a:t/>
            </a:r>
            <a:br>
              <a:rPr lang="en-US" i="1" dirty="0" smtClean="0"/>
            </a:br>
            <a:r>
              <a:rPr lang="en-US" i="1" dirty="0" smtClean="0"/>
              <a:t>   infection</a:t>
            </a:r>
            <a:r>
              <a:rPr lang="en-US" i="1" dirty="0"/>
              <a:t>. </a:t>
            </a:r>
            <a:endParaRPr lang="en-US" dirty="0"/>
          </a:p>
          <a:p>
            <a:endParaRPr lang="en-US" altLang="en-US" i="1" dirty="0">
              <a:ea typeface="Calibri" panose="020F0502020204030204" pitchFamily="34" charset="0"/>
              <a:cs typeface="Times New Roman" panose="02020603050405020304" pitchFamily="18" charset="0"/>
            </a:endParaRPr>
          </a:p>
          <a:p>
            <a:r>
              <a:rPr lang="en-US" altLang="en-US" i="1" dirty="0" smtClean="0">
                <a:ea typeface="Calibri" panose="020F0502020204030204" pitchFamily="34" charset="0"/>
                <a:cs typeface="Times New Roman" panose="02020603050405020304" pitchFamily="18" charset="0"/>
              </a:rPr>
              <a:t>3</a:t>
            </a:r>
            <a:r>
              <a:rPr lang="en-US" altLang="en-US" i="1" dirty="0">
                <a:ea typeface="Calibri" panose="020F0502020204030204" pitchFamily="34" charset="0"/>
                <a:cs typeface="Times New Roman" panose="02020603050405020304" pitchFamily="18" charset="0"/>
              </a:rPr>
              <a:t>). </a:t>
            </a:r>
            <a:r>
              <a:rPr lang="en-US" i="1" dirty="0"/>
              <a:t>To maintain the level of 100 mg of the medicine, the patient needs to </a:t>
            </a:r>
            <a:br>
              <a:rPr lang="en-US" i="1" dirty="0"/>
            </a:br>
            <a:r>
              <a:rPr lang="en-US" i="1" dirty="0"/>
              <a:t>   take the medicine every 8 hours; after the 8</a:t>
            </a:r>
            <a:r>
              <a:rPr lang="en-US" i="1" baseline="30000" dirty="0"/>
              <a:t>th</a:t>
            </a:r>
            <a:r>
              <a:rPr lang="en-US" i="1" dirty="0"/>
              <a:t> hour, the amount of </a:t>
            </a:r>
            <a:br>
              <a:rPr lang="en-US" i="1" dirty="0"/>
            </a:br>
            <a:r>
              <a:rPr lang="en-US" i="1" dirty="0"/>
              <a:t>   medicine will be 108 mg. After the 9</a:t>
            </a:r>
            <a:r>
              <a:rPr lang="en-US" i="1" baseline="30000" dirty="0"/>
              <a:t>th</a:t>
            </a:r>
            <a:r>
              <a:rPr lang="en-US" i="1" dirty="0"/>
              <a:t> hour, the amount of medicine will </a:t>
            </a:r>
            <a:br>
              <a:rPr lang="en-US" i="1" dirty="0"/>
            </a:br>
            <a:r>
              <a:rPr lang="en-US" i="1" dirty="0"/>
              <a:t>   drop to 92.65 mg, which is below the needed 100 mg level.  </a:t>
            </a:r>
          </a:p>
          <a:p>
            <a:pPr lvl="0" indent="171450" eaLnBrk="0" fontAlgn="base" hangingPunct="0">
              <a:spcBef>
                <a:spcPct val="0"/>
              </a:spcBef>
              <a:spcAft>
                <a:spcPct val="0"/>
              </a:spcAft>
            </a:pPr>
            <a:endParaRPr lang="en-US" altLang="en-US" i="1" dirty="0">
              <a:ea typeface="Calibri" panose="020F0502020204030204" pitchFamily="34" charset="0"/>
              <a:cs typeface="Times New Roman" panose="02020603050405020304" pitchFamily="18" charset="0"/>
            </a:endParaRPr>
          </a:p>
          <a:p>
            <a:r>
              <a:rPr lang="en-US" i="1" dirty="0" smtClean="0"/>
              <a:t>4</a:t>
            </a:r>
            <a:r>
              <a:rPr lang="en-US" i="1" dirty="0"/>
              <a:t>). </a:t>
            </a:r>
            <a:r>
              <a:rPr lang="en-US" altLang="en-US" i="1" dirty="0">
                <a:ea typeface="Calibri" panose="020F0502020204030204" pitchFamily="34" charset="0"/>
                <a:cs typeface="Times New Roman" panose="02020603050405020304" pitchFamily="18" charset="0"/>
              </a:rPr>
              <a:t>The patient will have 60 milligrams left in his system between 11 and 12 </a:t>
            </a:r>
            <a:br>
              <a:rPr lang="en-US" altLang="en-US" i="1" dirty="0">
                <a:ea typeface="Calibri" panose="020F0502020204030204" pitchFamily="34" charset="0"/>
                <a:cs typeface="Times New Roman" panose="02020603050405020304" pitchFamily="18" charset="0"/>
              </a:rPr>
            </a:br>
            <a:r>
              <a:rPr lang="en-US" altLang="en-US" i="1" dirty="0">
                <a:ea typeface="Calibri" panose="020F0502020204030204" pitchFamily="34" charset="0"/>
                <a:cs typeface="Times New Roman" panose="02020603050405020304" pitchFamily="18" charset="0"/>
              </a:rPr>
              <a:t>   hours after the initial dosage.</a:t>
            </a:r>
          </a:p>
          <a:p>
            <a:endParaRPr lang="en-US" dirty="0"/>
          </a:p>
        </p:txBody>
      </p:sp>
      <p:sp>
        <p:nvSpPr>
          <p:cNvPr id="4" name="Slide Number Placeholder 3"/>
          <p:cNvSpPr>
            <a:spLocks noGrp="1"/>
          </p:cNvSpPr>
          <p:nvPr>
            <p:ph type="sldNum" sz="quarter" idx="10"/>
          </p:nvPr>
        </p:nvSpPr>
        <p:spPr/>
        <p:txBody>
          <a:bodyPr/>
          <a:lstStyle/>
          <a:p>
            <a:fld id="{841221E5-7225-48EB-A4EE-420E7BFCF705}" type="slidenum">
              <a:rPr lang="en-US" smtClean="0"/>
              <a:pPr/>
              <a:t>9</a:t>
            </a:fld>
            <a:endParaRPr lang="en-US"/>
          </a:p>
        </p:txBody>
      </p:sp>
    </p:spTree>
    <p:extLst>
      <p:ext uri="{BB962C8B-B14F-4D97-AF65-F5344CB8AC3E}">
        <p14:creationId xmlns:p14="http://schemas.microsoft.com/office/powerpoint/2010/main" val="896577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Solutions</a:t>
            </a:r>
            <a:endParaRPr lang="en-US" dirty="0"/>
          </a:p>
          <a:p>
            <a:r>
              <a:rPr lang="en-US" i="1" dirty="0" smtClean="0"/>
              <a:t>1). The </a:t>
            </a:r>
            <a:r>
              <a:rPr lang="en-US" i="1" dirty="0"/>
              <a:t>initial dose of the medicine </a:t>
            </a:r>
            <a:r>
              <a:rPr lang="en-US" i="1" dirty="0" smtClean="0"/>
              <a:t>would change </a:t>
            </a:r>
            <a:r>
              <a:rPr lang="en-US" i="1" dirty="0"/>
              <a:t>from 400 to 500 milligrams</a:t>
            </a:r>
            <a:r>
              <a:rPr lang="en-US" i="1" dirty="0" smtClean="0"/>
              <a:t>.</a:t>
            </a:r>
          </a:p>
          <a:p>
            <a:r>
              <a:rPr lang="en-US" i="1" dirty="0" smtClean="0"/>
              <a:t> </a:t>
            </a:r>
          </a:p>
          <a:p>
            <a:r>
              <a:rPr lang="en-US" i="1" dirty="0" smtClean="0"/>
              <a:t>2). </a:t>
            </a:r>
            <a:r>
              <a:rPr lang="en-US" i="1" dirty="0"/>
              <a:t> If the concentration was reduced by 30% each hour, then 70% of the original dose would be left in the patient’s body after 1 hour. If the original dose was 400 milligrams, the equation would be y = </a:t>
            </a:r>
            <a:r>
              <a:rPr lang="en-US" i="1" dirty="0" smtClean="0"/>
              <a:t>400(0.70)</a:t>
            </a:r>
            <a:r>
              <a:rPr lang="en-US" i="1" baseline="30000" dirty="0" smtClean="0"/>
              <a:t>x</a:t>
            </a:r>
          </a:p>
          <a:p>
            <a:endParaRPr lang="en-US" dirty="0" smtClean="0"/>
          </a:p>
          <a:p>
            <a:r>
              <a:rPr lang="en-US" i="1" dirty="0" smtClean="0"/>
              <a:t>3). </a:t>
            </a:r>
            <a:r>
              <a:rPr lang="en-US" dirty="0"/>
              <a:t> </a:t>
            </a:r>
            <a:r>
              <a:rPr lang="en-US" i="1" dirty="0"/>
              <a:t>The amount of medicine in the patient’s system at the </a:t>
            </a:r>
            <a:r>
              <a:rPr lang="en-US" i="1" dirty="0" smtClean="0"/>
              <a:t>beginning of the fifteenth </a:t>
            </a:r>
            <a:r>
              <a:rPr lang="en-US" i="1" dirty="0"/>
              <a:t>hour is approximately 280.59 milligrams</a:t>
            </a:r>
            <a:r>
              <a:rPr lang="en-US" i="1" dirty="0" smtClean="0"/>
              <a:t>.</a:t>
            </a:r>
          </a:p>
          <a:p>
            <a:r>
              <a:rPr lang="en-US" i="1" dirty="0" smtClean="0"/>
              <a:t>At the end of the 12</a:t>
            </a:r>
            <a:r>
              <a:rPr lang="en-US" i="1" baseline="30000" dirty="0" smtClean="0"/>
              <a:t>th</a:t>
            </a:r>
            <a:r>
              <a:rPr lang="en-US" i="1" dirty="0" smtClean="0"/>
              <a:t> hour, the amount of medicine left in the body is about 56.90 mg. </a:t>
            </a:r>
          </a:p>
          <a:p>
            <a:r>
              <a:rPr lang="en-US" i="1" dirty="0" smtClean="0"/>
              <a:t>When the patient takes and additional 400 mg of the medicine, he or she would have 456.90 mg at the end of the 12</a:t>
            </a:r>
            <a:r>
              <a:rPr lang="en-US" i="1" baseline="30000" dirty="0" smtClean="0"/>
              <a:t>th</a:t>
            </a:r>
            <a:r>
              <a:rPr lang="en-US" i="1" dirty="0" smtClean="0"/>
              <a:t> hour. </a:t>
            </a:r>
          </a:p>
          <a:p>
            <a:r>
              <a:rPr lang="en-US" i="1" dirty="0" smtClean="0"/>
              <a:t>At the end of the 13</a:t>
            </a:r>
            <a:r>
              <a:rPr lang="en-US" i="1" baseline="30000" dirty="0" smtClean="0"/>
              <a:t>th</a:t>
            </a:r>
            <a:r>
              <a:rPr lang="en-US" i="1" dirty="0" smtClean="0"/>
              <a:t> hour, 85% of 456.90 would be left: </a:t>
            </a:r>
          </a:p>
          <a:p>
            <a:r>
              <a:rPr lang="en-US" i="1" dirty="0" smtClean="0"/>
              <a:t>456.90(0.85) = 388.37 mg.</a:t>
            </a:r>
          </a:p>
          <a:p>
            <a:r>
              <a:rPr lang="en-US" i="1" dirty="0" smtClean="0"/>
              <a:t>At the end of the 14</a:t>
            </a:r>
            <a:r>
              <a:rPr lang="en-US" i="1" baseline="30000" dirty="0" smtClean="0"/>
              <a:t>th</a:t>
            </a:r>
            <a:r>
              <a:rPr lang="en-US" i="1" dirty="0" smtClean="0"/>
              <a:t> hour, 85% of 388.37 would be left: </a:t>
            </a:r>
          </a:p>
          <a:p>
            <a:r>
              <a:rPr lang="en-US" i="1" dirty="0" smtClean="0"/>
              <a:t>388.37(0.85) = 330.11 mg.  </a:t>
            </a:r>
          </a:p>
          <a:p>
            <a:r>
              <a:rPr lang="en-US" i="1" dirty="0" smtClean="0"/>
              <a:t>At the end of the 15</a:t>
            </a:r>
            <a:r>
              <a:rPr lang="en-US" i="1" baseline="30000" dirty="0" smtClean="0"/>
              <a:t>th</a:t>
            </a:r>
            <a:r>
              <a:rPr lang="en-US" i="1" dirty="0" smtClean="0"/>
              <a:t> hour, 85% of 330.11 would be left: </a:t>
            </a:r>
          </a:p>
          <a:p>
            <a:r>
              <a:rPr lang="en-US" i="1" dirty="0" smtClean="0"/>
              <a:t>330.11(0.85) = 280.59 mg.</a:t>
            </a:r>
            <a:endParaRPr lang="en-US" dirty="0"/>
          </a:p>
          <a:p>
            <a:endParaRPr lang="en-US" i="1" dirty="0"/>
          </a:p>
          <a:p>
            <a:endParaRPr lang="en-US" dirty="0"/>
          </a:p>
        </p:txBody>
      </p:sp>
      <p:sp>
        <p:nvSpPr>
          <p:cNvPr id="4" name="Slide Number Placeholder 3"/>
          <p:cNvSpPr>
            <a:spLocks noGrp="1"/>
          </p:cNvSpPr>
          <p:nvPr>
            <p:ph type="sldNum" sz="quarter" idx="10"/>
          </p:nvPr>
        </p:nvSpPr>
        <p:spPr/>
        <p:txBody>
          <a:bodyPr/>
          <a:lstStyle/>
          <a:p>
            <a:fld id="{841221E5-7225-48EB-A4EE-420E7BFCF705}" type="slidenum">
              <a:rPr lang="en-US" smtClean="0"/>
              <a:pPr/>
              <a:t>10</a:t>
            </a:fld>
            <a:endParaRPr lang="en-US"/>
          </a:p>
        </p:txBody>
      </p:sp>
    </p:spTree>
    <p:extLst>
      <p:ext uri="{BB962C8B-B14F-4D97-AF65-F5344CB8AC3E}">
        <p14:creationId xmlns:p14="http://schemas.microsoft.com/office/powerpoint/2010/main" val="612460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a:xfrm>
            <a:off x="0" y="0"/>
            <a:ext cx="121888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3/7/2016</a:t>
            </a:fld>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t>3/7/2016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t>3/7/2016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t>3/7/2016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8"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C2C6F8EA-316C-41DE-B9A4-EDCC3A85ED9A}" type="datetimeFigureOut">
              <a:rPr lang="en-US"/>
              <a:pPr/>
              <a:t>3/7/2016</a:t>
            </a:fld>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C6F8EA-316C-41DE-B9A4-EDCC3A85ED9A}" type="datetimeFigureOut">
              <a:rPr lang="en-US"/>
              <a:t>3/7/2016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2C6F8EA-316C-41DE-B9A4-EDCC3A85ED9A}" type="datetimeFigureOut">
              <a:rPr lang="en-US"/>
              <a:t>3/7/2016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2C6F8EA-316C-41DE-B9A4-EDCC3A85ED9A}" type="datetimeFigureOut">
              <a:rPr lang="en-US"/>
              <a:t>3/7/2016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p:txBody>
          <a:bodyPr/>
          <a:lstStyle/>
          <a:p>
            <a:fld id="{C2C6F8EA-316C-41DE-B9A4-EDCC3A85ED9A}" type="datetimeFigureOut">
              <a:rPr lang="en-US"/>
              <a:t>3/7/2016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t>3/7/2016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4875530" y="0"/>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t>3/7/2016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3" name="Rectangle 12"/>
          <p:cNvSpPr/>
          <p:nvPr/>
        </p:nvSpPr>
        <p:spPr>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C2C6F8EA-316C-41DE-B9A4-EDCC3A85ED9A}" type="datetimeFigureOut">
              <a:rPr lang="en-US"/>
              <a:pPr/>
              <a:t>3/7/2016</a:t>
            </a:fld>
            <a:endParaRPr/>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7DC1BBB0-96F0-4077-A278-0F3FB5C104D3}" type="slidenum">
              <a:rPr/>
              <a:pPr/>
              <a:t>‹#›</a:t>
            </a:fld>
            <a:endParaRPr/>
          </a:p>
        </p:txBody>
      </p:sp>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Algebra I</a:t>
            </a:r>
            <a:endParaRPr lang="en-US" dirty="0"/>
          </a:p>
        </p:txBody>
      </p:sp>
      <p:sp>
        <p:nvSpPr>
          <p:cNvPr id="3" name="Subtitle 2"/>
          <p:cNvSpPr>
            <a:spLocks noGrp="1"/>
          </p:cNvSpPr>
          <p:nvPr>
            <p:ph type="subTitle" idx="1"/>
          </p:nvPr>
        </p:nvSpPr>
        <p:spPr>
          <a:xfrm>
            <a:off x="2428669" y="4344915"/>
            <a:ext cx="9760156" cy="1116085"/>
          </a:xfrm>
        </p:spPr>
        <p:txBody>
          <a:bodyPr/>
          <a:lstStyle/>
          <a:p>
            <a:r>
              <a:rPr lang="en-US" dirty="0" smtClean="0"/>
              <a:t>Exponential Functions: The Marvel of Medicine</a:t>
            </a:r>
          </a:p>
          <a:p>
            <a:r>
              <a:rPr lang="en-US" dirty="0" smtClean="0"/>
              <a:t>Irina Keith</a:t>
            </a:r>
            <a:endParaRPr lang="en-US" dirty="0"/>
          </a:p>
        </p:txBody>
      </p:sp>
    </p:spTree>
    <p:extLst>
      <p:ext uri="{BB962C8B-B14F-4D97-AF65-F5344CB8AC3E}">
        <p14:creationId xmlns:p14="http://schemas.microsoft.com/office/powerpoint/2010/main" val="50676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Marvel of </a:t>
            </a:r>
            <a:r>
              <a:rPr lang="en-US" dirty="0" smtClean="0"/>
              <a:t>Medicine: What If?</a:t>
            </a:r>
            <a:endParaRPr lang="en-US" dirty="0"/>
          </a:p>
        </p:txBody>
      </p:sp>
      <p:sp>
        <p:nvSpPr>
          <p:cNvPr id="3" name="Content Placeholder 2"/>
          <p:cNvSpPr>
            <a:spLocks noGrp="1"/>
          </p:cNvSpPr>
          <p:nvPr>
            <p:ph idx="1"/>
          </p:nvPr>
        </p:nvSpPr>
        <p:spPr/>
        <p:txBody>
          <a:bodyPr>
            <a:normAutofit/>
          </a:bodyPr>
          <a:lstStyle/>
          <a:p>
            <a:r>
              <a:rPr lang="en-US" b="1" dirty="0" smtClean="0"/>
              <a:t>Part </a:t>
            </a:r>
            <a:r>
              <a:rPr lang="en-US" b="1" dirty="0"/>
              <a:t>II. </a:t>
            </a:r>
            <a:r>
              <a:rPr lang="en-US" dirty="0"/>
              <a:t>What </a:t>
            </a:r>
            <a:r>
              <a:rPr lang="en-US" dirty="0" smtClean="0"/>
              <a:t>if? </a:t>
            </a:r>
          </a:p>
          <a:p>
            <a:r>
              <a:rPr lang="en-US" b="1" dirty="0" smtClean="0"/>
              <a:t>1).  </a:t>
            </a:r>
            <a:r>
              <a:rPr lang="en-US" dirty="0"/>
              <a:t>If the rule had been </a:t>
            </a:r>
            <a:r>
              <a:rPr lang="en-US" b="1" dirty="0"/>
              <a:t>y = </a:t>
            </a:r>
            <a:r>
              <a:rPr lang="en-US" b="1" dirty="0" smtClean="0"/>
              <a:t>500(0.85)</a:t>
            </a:r>
            <a:r>
              <a:rPr lang="en-US" b="1" baseline="30000" dirty="0" smtClean="0"/>
              <a:t>x </a:t>
            </a:r>
            <a:r>
              <a:rPr lang="en-US" dirty="0" smtClean="0"/>
              <a:t>instead </a:t>
            </a:r>
            <a:r>
              <a:rPr lang="en-US" dirty="0"/>
              <a:t>of </a:t>
            </a:r>
            <a:r>
              <a:rPr lang="en-US" b="1" dirty="0"/>
              <a:t>y = </a:t>
            </a:r>
            <a:r>
              <a:rPr lang="en-US" b="1" dirty="0" smtClean="0"/>
              <a:t>400(0.85)</a:t>
            </a:r>
            <a:r>
              <a:rPr lang="en-US" b="1" baseline="30000" dirty="0" smtClean="0"/>
              <a:t>x</a:t>
            </a:r>
            <a:r>
              <a:rPr lang="en-US" dirty="0" smtClean="0"/>
              <a:t>, </a:t>
            </a:r>
            <a:r>
              <a:rPr lang="en-US" dirty="0"/>
              <a:t>how would this situation be </a:t>
            </a:r>
            <a:r>
              <a:rPr lang="en-US" dirty="0" smtClean="0"/>
              <a:t>different </a:t>
            </a:r>
            <a:r>
              <a:rPr lang="en-US" dirty="0"/>
              <a:t>from the given situation</a:t>
            </a:r>
            <a:r>
              <a:rPr lang="en-US" dirty="0" smtClean="0"/>
              <a:t>?</a:t>
            </a:r>
          </a:p>
          <a:p>
            <a:r>
              <a:rPr lang="en-US" b="1" dirty="0" smtClean="0"/>
              <a:t>2). </a:t>
            </a:r>
            <a:r>
              <a:rPr lang="en-US" dirty="0"/>
              <a:t>What would the equation be if the concentration of medicine decreased by 30% each hour</a:t>
            </a:r>
            <a:r>
              <a:rPr lang="en-US" dirty="0" smtClean="0"/>
              <a:t>?</a:t>
            </a:r>
          </a:p>
          <a:p>
            <a:r>
              <a:rPr lang="en-US" b="1" dirty="0" smtClean="0"/>
              <a:t>3). </a:t>
            </a:r>
            <a:r>
              <a:rPr lang="en-US" dirty="0"/>
              <a:t>If the patient took a second 400-milligram dose at the </a:t>
            </a:r>
            <a:r>
              <a:rPr lang="en-US" dirty="0" smtClean="0"/>
              <a:t>end of the twelfth </a:t>
            </a:r>
            <a:r>
              <a:rPr lang="en-US" dirty="0"/>
              <a:t>hour, how much medicine would the patient have in his system at the </a:t>
            </a:r>
            <a:r>
              <a:rPr lang="en-US" dirty="0" smtClean="0"/>
              <a:t>end of the fifteenth </a:t>
            </a:r>
            <a:r>
              <a:rPr lang="en-US" dirty="0"/>
              <a:t>hour?</a:t>
            </a:r>
          </a:p>
          <a:p>
            <a:endParaRPr lang="en-US" dirty="0"/>
          </a:p>
          <a:p>
            <a:endParaRPr lang="en-US" dirty="0"/>
          </a:p>
          <a:p>
            <a:endParaRPr lang="en-US" dirty="0"/>
          </a:p>
        </p:txBody>
      </p:sp>
    </p:spTree>
    <p:extLst>
      <p:ext uri="{BB962C8B-B14F-4D97-AF65-F5344CB8AC3E}">
        <p14:creationId xmlns:p14="http://schemas.microsoft.com/office/powerpoint/2010/main" val="3121207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a:bodyPr>
          <a:lstStyle/>
          <a:p>
            <a:r>
              <a:rPr lang="en-US" sz="2400" dirty="0" smtClean="0"/>
              <a:t>1) Investigate how you could answer Part I, question 4,  using logarithms. </a:t>
            </a:r>
          </a:p>
          <a:p>
            <a:r>
              <a:rPr lang="en-US" sz="2400" dirty="0" smtClean="0"/>
              <a:t>2) Create a real-life problem that would be represented as an exponential </a:t>
            </a:r>
            <a:br>
              <a:rPr lang="en-US" sz="2400" dirty="0" smtClean="0"/>
            </a:br>
            <a:r>
              <a:rPr lang="en-US" sz="2400" dirty="0" smtClean="0"/>
              <a:t>     function. Represent the problem in multiple ways.</a:t>
            </a:r>
            <a:endParaRPr lang="en-US" sz="2400" dirty="0"/>
          </a:p>
        </p:txBody>
      </p:sp>
    </p:spTree>
    <p:extLst>
      <p:ext uri="{BB962C8B-B14F-4D97-AF65-F5344CB8AC3E}">
        <p14:creationId xmlns:p14="http://schemas.microsoft.com/office/powerpoint/2010/main" val="355722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Marvel of Medicine Task</a:t>
            </a:r>
            <a:endParaRPr lang="en-US" dirty="0"/>
          </a:p>
        </p:txBody>
      </p:sp>
      <p:sp>
        <p:nvSpPr>
          <p:cNvPr id="3" name="Content Placeholder 2"/>
          <p:cNvSpPr>
            <a:spLocks noGrp="1"/>
          </p:cNvSpPr>
          <p:nvPr>
            <p:ph idx="1"/>
          </p:nvPr>
        </p:nvSpPr>
        <p:spPr>
          <a:xfrm>
            <a:off x="1593436" y="1600200"/>
            <a:ext cx="9782801" cy="5257800"/>
          </a:xfrm>
        </p:spPr>
        <p:txBody>
          <a:bodyPr>
            <a:normAutofit/>
          </a:bodyPr>
          <a:lstStyle/>
          <a:p>
            <a:r>
              <a:rPr lang="en-US" b="1" dirty="0"/>
              <a:t>Mathematical Goals</a:t>
            </a:r>
            <a:endParaRPr lang="en-US" dirty="0"/>
          </a:p>
          <a:p>
            <a:pPr lvl="0"/>
            <a:r>
              <a:rPr lang="en-US" dirty="0"/>
              <a:t>Apply exponential functions to real-life </a:t>
            </a:r>
            <a:r>
              <a:rPr lang="en-US" dirty="0" smtClean="0"/>
              <a:t>situations.</a:t>
            </a:r>
            <a:endParaRPr lang="en-US" dirty="0"/>
          </a:p>
          <a:p>
            <a:pPr lvl="0"/>
            <a:r>
              <a:rPr lang="en-US" dirty="0"/>
              <a:t>Analyze exponential functions in </a:t>
            </a:r>
            <a:r>
              <a:rPr lang="en-US" dirty="0" smtClean="0"/>
              <a:t>context.</a:t>
            </a:r>
            <a:endParaRPr lang="en-US" dirty="0"/>
          </a:p>
          <a:p>
            <a:r>
              <a:rPr lang="en-US" b="1" dirty="0"/>
              <a:t>Essential Questions </a:t>
            </a:r>
            <a:endParaRPr lang="en-US" dirty="0"/>
          </a:p>
          <a:p>
            <a:pPr lvl="0"/>
            <a:r>
              <a:rPr lang="en-US" dirty="0"/>
              <a:t>How do we interpret exponential functions in context?</a:t>
            </a:r>
          </a:p>
          <a:p>
            <a:pPr lvl="0"/>
            <a:r>
              <a:rPr lang="en-US" dirty="0"/>
              <a:t>How do we use exponential functions to represent real-life situations</a:t>
            </a:r>
            <a:r>
              <a:rPr lang="en-US" dirty="0" smtClean="0"/>
              <a:t>?</a:t>
            </a:r>
          </a:p>
          <a:p>
            <a:r>
              <a:rPr lang="en-US" dirty="0" smtClean="0"/>
              <a:t> </a:t>
            </a:r>
          </a:p>
          <a:p>
            <a:r>
              <a:rPr lang="en-US" sz="1600" dirty="0" smtClean="0"/>
              <a:t>* The task is adapted from the Dana Center.</a:t>
            </a:r>
          </a:p>
          <a:p>
            <a:endParaRPr lang="en-US" dirty="0"/>
          </a:p>
          <a:p>
            <a:endParaRPr lang="en-US" b="1" dirty="0" smtClean="0"/>
          </a:p>
          <a:p>
            <a:endParaRPr lang="en-US" dirty="0"/>
          </a:p>
          <a:p>
            <a:pPr lvl="0"/>
            <a:endParaRPr lang="en-US" dirty="0"/>
          </a:p>
          <a:p>
            <a:endParaRPr lang="en-US" dirty="0"/>
          </a:p>
        </p:txBody>
      </p:sp>
    </p:spTree>
    <p:extLst>
      <p:ext uri="{BB962C8B-B14F-4D97-AF65-F5344CB8AC3E}">
        <p14:creationId xmlns:p14="http://schemas.microsoft.com/office/powerpoint/2010/main" val="522455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Standards</a:t>
            </a:r>
            <a:endParaRPr lang="en-US" dirty="0"/>
          </a:p>
        </p:txBody>
      </p:sp>
      <p:sp>
        <p:nvSpPr>
          <p:cNvPr id="3" name="Content Placeholder 2"/>
          <p:cNvSpPr>
            <a:spLocks noGrp="1"/>
          </p:cNvSpPr>
          <p:nvPr>
            <p:ph idx="1"/>
          </p:nvPr>
        </p:nvSpPr>
        <p:spPr>
          <a:xfrm>
            <a:off x="1593436" y="1600200"/>
            <a:ext cx="9782801" cy="4343400"/>
          </a:xfrm>
        </p:spPr>
        <p:txBody>
          <a:bodyPr>
            <a:normAutofit fontScale="92500" lnSpcReduction="10000"/>
          </a:bodyPr>
          <a:lstStyle/>
          <a:p>
            <a:r>
              <a:rPr lang="en-US" sz="2600" dirty="0" smtClean="0"/>
              <a:t>A.CED.2 </a:t>
            </a:r>
            <a:r>
              <a:rPr lang="en-US" sz="2600" dirty="0"/>
              <a:t>Create linear, quadratic, and exponential equations in two or more variables to represent relationships between quantities; graph equations on coordinate axes with labels and scales. (The phrase “in two or more variables” refers to formulas like the compound interest formula, in which A = P(1 + r/n)</a:t>
            </a:r>
            <a:r>
              <a:rPr lang="en-US" sz="2600" baseline="30000" dirty="0" err="1"/>
              <a:t>nt</a:t>
            </a:r>
            <a:r>
              <a:rPr lang="en-US" sz="2600" dirty="0"/>
              <a:t> has multiple variables.)</a:t>
            </a:r>
          </a:p>
          <a:p>
            <a:r>
              <a:rPr lang="en-US" sz="2600" dirty="0"/>
              <a:t> </a:t>
            </a:r>
            <a:r>
              <a:rPr lang="en-US" sz="2600" dirty="0" smtClean="0"/>
              <a:t>F.IF.1 </a:t>
            </a:r>
            <a:r>
              <a:rPr lang="en-US" sz="2600" dirty="0"/>
              <a:t>Understand that a function from one set (the input, called the domain) to another set (the output, called the range) assigns to each element of the domain exactly one element of the range, i.e. each input value maps to exactly one output value. If f is a function, x is the input (an element of the domain), and f(x) is the output (an element of the range).  Graphically, the graph is y = f(x</a:t>
            </a:r>
            <a:r>
              <a:rPr lang="en-US" sz="2600" dirty="0" smtClean="0"/>
              <a:t>).</a:t>
            </a:r>
          </a:p>
          <a:p>
            <a:r>
              <a:rPr lang="en-US" sz="2600" dirty="0" smtClean="0"/>
              <a:t>F.BF.1 </a:t>
            </a:r>
            <a:r>
              <a:rPr lang="en-US" sz="2600" dirty="0"/>
              <a:t>Write a function that describes a relationship between two quantities.</a:t>
            </a:r>
            <a:r>
              <a:rPr lang="en-US" sz="2600" b="1" dirty="0"/>
              <a:t> </a:t>
            </a:r>
            <a:endParaRPr lang="en-US" sz="2600" dirty="0"/>
          </a:p>
          <a:p>
            <a:endParaRPr lang="en-US" dirty="0"/>
          </a:p>
          <a:p>
            <a:endParaRPr lang="en-US" dirty="0"/>
          </a:p>
        </p:txBody>
      </p:sp>
    </p:spTree>
    <p:extLst>
      <p:ext uri="{BB962C8B-B14F-4D97-AF65-F5344CB8AC3E}">
        <p14:creationId xmlns:p14="http://schemas.microsoft.com/office/powerpoint/2010/main" val="2834395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Standards</a:t>
            </a:r>
            <a:endParaRPr lang="en-US" dirty="0"/>
          </a:p>
        </p:txBody>
      </p:sp>
      <p:sp>
        <p:nvSpPr>
          <p:cNvPr id="3" name="Content Placeholder 2"/>
          <p:cNvSpPr>
            <a:spLocks noGrp="1"/>
          </p:cNvSpPr>
          <p:nvPr>
            <p:ph idx="1"/>
          </p:nvPr>
        </p:nvSpPr>
        <p:spPr>
          <a:xfrm>
            <a:off x="1593436" y="1600200"/>
            <a:ext cx="9782801" cy="4343400"/>
          </a:xfrm>
        </p:spPr>
        <p:txBody>
          <a:bodyPr>
            <a:normAutofit fontScale="85000" lnSpcReduction="20000"/>
          </a:bodyPr>
          <a:lstStyle/>
          <a:p>
            <a:r>
              <a:rPr lang="en-US" dirty="0" smtClean="0"/>
              <a:t>F.IF.2 </a:t>
            </a:r>
            <a:r>
              <a:rPr lang="en-US" dirty="0"/>
              <a:t>Use function notation, evaluate functions for inputs in their domains, and interpret statements that use function notation in terms of a context. </a:t>
            </a:r>
          </a:p>
          <a:p>
            <a:r>
              <a:rPr lang="en-US" dirty="0"/>
              <a:t> </a:t>
            </a:r>
            <a:r>
              <a:rPr lang="en-US" dirty="0" smtClean="0"/>
              <a:t>F.IF.4 </a:t>
            </a:r>
            <a:r>
              <a:rPr lang="en-US" dirty="0"/>
              <a:t>Using tables, graphs, and verbal descriptions, interpret the key characteristics of a function which models the relationship between two quantities. Sketch a graph showing key features including: intercepts; interval where the function is increasing, decreasing, positive, or negative; relative maximums and minimums; symmetries; end behavior; </a:t>
            </a:r>
            <a:r>
              <a:rPr lang="en-US" strike="sngStrike" dirty="0"/>
              <a:t>and periodicity.</a:t>
            </a:r>
            <a:endParaRPr lang="en-US" dirty="0"/>
          </a:p>
          <a:p>
            <a:r>
              <a:rPr lang="en-US" dirty="0"/>
              <a:t> </a:t>
            </a:r>
            <a:r>
              <a:rPr lang="en-US" dirty="0" smtClean="0"/>
              <a:t>F.IF.5 </a:t>
            </a:r>
            <a:r>
              <a:rPr lang="en-US" dirty="0"/>
              <a:t>Relate the domain of a function to its graph and, where applicable, to the quantitative relationship it describes. </a:t>
            </a:r>
            <a:r>
              <a:rPr lang="en-US" i="1" dirty="0"/>
              <a:t>For example, if the function h(n) gives the number of person-hours it takes to assemble n engines in a factory, then the positive integers would be an appropriate domain for the function.</a:t>
            </a:r>
            <a:endParaRPr lang="en-US" dirty="0"/>
          </a:p>
          <a:p>
            <a:r>
              <a:rPr lang="en-US" sz="3100" dirty="0"/>
              <a:t> </a:t>
            </a:r>
          </a:p>
          <a:p>
            <a:endParaRPr lang="en-US" dirty="0"/>
          </a:p>
        </p:txBody>
      </p:sp>
    </p:spTree>
    <p:extLst>
      <p:ext uri="{BB962C8B-B14F-4D97-AF65-F5344CB8AC3E}">
        <p14:creationId xmlns:p14="http://schemas.microsoft.com/office/powerpoint/2010/main" val="1355131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for Mathematical Practice</a:t>
            </a:r>
            <a:endParaRPr lang="en-US" dirty="0"/>
          </a:p>
        </p:txBody>
      </p:sp>
      <p:sp>
        <p:nvSpPr>
          <p:cNvPr id="3" name="Content Placeholder 2"/>
          <p:cNvSpPr>
            <a:spLocks noGrp="1"/>
          </p:cNvSpPr>
          <p:nvPr>
            <p:ph idx="1"/>
          </p:nvPr>
        </p:nvSpPr>
        <p:spPr/>
        <p:txBody>
          <a:bodyPr>
            <a:normAutofit/>
          </a:bodyPr>
          <a:lstStyle/>
          <a:p>
            <a:r>
              <a:rPr lang="en-US" b="1" dirty="0" smtClean="0"/>
              <a:t>1</a:t>
            </a:r>
            <a:r>
              <a:rPr lang="en-US" b="1" dirty="0"/>
              <a:t>.	</a:t>
            </a:r>
            <a:r>
              <a:rPr lang="en-US" dirty="0"/>
              <a:t>Make sense of problems and persevere in solving them.</a:t>
            </a:r>
            <a:br>
              <a:rPr lang="en-US" dirty="0"/>
            </a:br>
            <a:r>
              <a:rPr lang="en-US" b="1" dirty="0"/>
              <a:t>2.	</a:t>
            </a:r>
            <a:r>
              <a:rPr lang="en-US" dirty="0"/>
              <a:t>Reason abstractly and quantitatively.</a:t>
            </a:r>
            <a:br>
              <a:rPr lang="en-US" dirty="0"/>
            </a:br>
            <a:r>
              <a:rPr lang="en-US" b="1" dirty="0"/>
              <a:t>3.	</a:t>
            </a:r>
            <a:r>
              <a:rPr lang="en-US" dirty="0"/>
              <a:t>Construct viable arguments and critique the reasoning </a:t>
            </a:r>
            <a:r>
              <a:rPr lang="en-US" dirty="0" smtClean="0"/>
              <a:t>of</a:t>
            </a:r>
            <a:br>
              <a:rPr lang="en-US" dirty="0" smtClean="0"/>
            </a:br>
            <a:r>
              <a:rPr lang="en-US" dirty="0" smtClean="0"/>
              <a:t>        </a:t>
            </a:r>
            <a:r>
              <a:rPr lang="en-US" dirty="0"/>
              <a:t>others. </a:t>
            </a:r>
            <a:br>
              <a:rPr lang="en-US" dirty="0"/>
            </a:br>
            <a:r>
              <a:rPr lang="en-US" b="1" dirty="0"/>
              <a:t>4.	</a:t>
            </a:r>
            <a:r>
              <a:rPr lang="en-US" dirty="0"/>
              <a:t>Model with mathematics.</a:t>
            </a:r>
            <a:br>
              <a:rPr lang="en-US" dirty="0"/>
            </a:br>
            <a:r>
              <a:rPr lang="en-US" b="1" dirty="0"/>
              <a:t>5.	</a:t>
            </a:r>
            <a:r>
              <a:rPr lang="en-US" dirty="0"/>
              <a:t>Use appropriate tools strategically.</a:t>
            </a:r>
            <a:br>
              <a:rPr lang="en-US" dirty="0"/>
            </a:br>
            <a:r>
              <a:rPr lang="en-US" b="1" dirty="0"/>
              <a:t>6.	</a:t>
            </a:r>
            <a:r>
              <a:rPr lang="en-US" dirty="0"/>
              <a:t>Attend to precision. </a:t>
            </a:r>
            <a:br>
              <a:rPr lang="en-US" dirty="0"/>
            </a:br>
            <a:r>
              <a:rPr lang="en-US" b="1" dirty="0"/>
              <a:t>7.	</a:t>
            </a:r>
            <a:r>
              <a:rPr lang="en-US" dirty="0"/>
              <a:t>Look for and make use of structure.</a:t>
            </a:r>
            <a:br>
              <a:rPr lang="en-US" dirty="0"/>
            </a:br>
            <a:r>
              <a:rPr lang="en-US" b="1" dirty="0"/>
              <a:t>8.	</a:t>
            </a:r>
            <a:r>
              <a:rPr lang="en-US" dirty="0"/>
              <a:t>Look for and express regularity in repeated reasoning.</a:t>
            </a:r>
          </a:p>
          <a:p>
            <a:endParaRPr lang="en-US" dirty="0"/>
          </a:p>
        </p:txBody>
      </p:sp>
    </p:spTree>
    <p:extLst>
      <p:ext uri="{BB962C8B-B14F-4D97-AF65-F5344CB8AC3E}">
        <p14:creationId xmlns:p14="http://schemas.microsoft.com/office/powerpoint/2010/main" val="283586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1"/>
            <a:ext cx="9782801" cy="889000"/>
          </a:xfrm>
        </p:spPr>
        <p:txBody>
          <a:bodyPr/>
          <a:lstStyle/>
          <a:p>
            <a:r>
              <a:rPr lang="en-US" dirty="0" smtClean="0"/>
              <a:t>The Marvel of Medicine</a:t>
            </a:r>
            <a:endParaRPr lang="en-US" dirty="0"/>
          </a:p>
        </p:txBody>
      </p:sp>
      <p:sp>
        <p:nvSpPr>
          <p:cNvPr id="3" name="Content Placeholder 2"/>
          <p:cNvSpPr>
            <a:spLocks noGrp="1"/>
          </p:cNvSpPr>
          <p:nvPr>
            <p:ph idx="1"/>
          </p:nvPr>
        </p:nvSpPr>
        <p:spPr>
          <a:xfrm>
            <a:off x="1607261" y="1143000"/>
            <a:ext cx="9782801" cy="4572000"/>
          </a:xfrm>
        </p:spPr>
        <p:txBody>
          <a:bodyPr/>
          <a:lstStyle/>
          <a:p>
            <a:r>
              <a:rPr lang="en-US" b="1" dirty="0"/>
              <a:t>Part I. </a:t>
            </a:r>
            <a:r>
              <a:rPr lang="en-US" dirty="0"/>
              <a:t>A doctor prescribes 400 milligrams of medicine to treat an infection. Each hour </a:t>
            </a:r>
            <a:r>
              <a:rPr lang="en-US" dirty="0" smtClean="0"/>
              <a:t>following </a:t>
            </a:r>
            <a:r>
              <a:rPr lang="en-US" dirty="0"/>
              <a:t>the initial dose, 85% of the concentration remains in the body from the </a:t>
            </a:r>
            <a:r>
              <a:rPr lang="en-US" dirty="0" smtClean="0"/>
              <a:t>preceding </a:t>
            </a:r>
            <a:r>
              <a:rPr lang="en-US" dirty="0"/>
              <a:t>hour</a:t>
            </a:r>
            <a:r>
              <a:rPr lang="en-US" dirty="0" smtClean="0"/>
              <a:t>.</a:t>
            </a:r>
          </a:p>
          <a:p>
            <a:r>
              <a:rPr lang="en-US" b="1" dirty="0" smtClean="0"/>
              <a:t>1). </a:t>
            </a:r>
            <a:r>
              <a:rPr lang="en-US" dirty="0" smtClean="0"/>
              <a:t>Represent the amount </a:t>
            </a:r>
            <a:r>
              <a:rPr lang="en-US" dirty="0"/>
              <a:t>of </a:t>
            </a:r>
            <a:r>
              <a:rPr lang="en-US" dirty="0" smtClean="0"/>
              <a:t>medicine </a:t>
            </a:r>
            <a:r>
              <a:rPr lang="en-US" dirty="0"/>
              <a:t>remaining after each </a:t>
            </a:r>
            <a:r>
              <a:rPr lang="en-US" dirty="0" smtClean="0"/>
              <a:t>hour in the forms of a table and a graph. Discuss the domain and range of the situation.</a:t>
            </a:r>
          </a:p>
          <a:p>
            <a:endParaRPr lang="en-US" dirty="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20364986"/>
              </p:ext>
            </p:extLst>
          </p:nvPr>
        </p:nvGraphicFramePr>
        <p:xfrm>
          <a:off x="2031471" y="3810000"/>
          <a:ext cx="8125884" cy="2865120"/>
        </p:xfrm>
        <a:graphic>
          <a:graphicData uri="http://schemas.openxmlformats.org/drawingml/2006/table">
            <a:tbl>
              <a:tblPr firstRow="1" bandRow="1">
                <a:tableStyleId>{5C22544A-7EE6-4342-B048-85BDC9FD1C3A}</a:tableStyleId>
              </a:tblPr>
              <a:tblGrid>
                <a:gridCol w="2708628"/>
                <a:gridCol w="2708628"/>
                <a:gridCol w="2708628"/>
              </a:tblGrid>
              <a:tr h="370840">
                <a:tc>
                  <a:txBody>
                    <a:bodyPr/>
                    <a:lstStyle/>
                    <a:p>
                      <a:r>
                        <a:rPr lang="en-US" dirty="0" smtClean="0"/>
                        <a:t>Hour</a:t>
                      </a:r>
                      <a:endParaRPr lang="en-US" dirty="0"/>
                    </a:p>
                  </a:txBody>
                  <a:tcPr/>
                </a:tc>
                <a:tc>
                  <a:txBody>
                    <a:bodyPr/>
                    <a:lstStyle/>
                    <a:p>
                      <a:r>
                        <a:rPr lang="en-US" dirty="0" smtClean="0"/>
                        <a:t>Process</a:t>
                      </a:r>
                      <a:endParaRPr lang="en-US" dirty="0"/>
                    </a:p>
                  </a:txBody>
                  <a:tcPr/>
                </a:tc>
                <a:tc>
                  <a:txBody>
                    <a:bodyPr/>
                    <a:lstStyle/>
                    <a:p>
                      <a:r>
                        <a:rPr lang="en-US" dirty="0" smtClean="0"/>
                        <a:t>Number</a:t>
                      </a:r>
                      <a:r>
                        <a:rPr lang="en-US" baseline="0" dirty="0" smtClean="0"/>
                        <a:t> of Milligrams  Remaining in the Body</a:t>
                      </a:r>
                      <a:endParaRPr lang="en-US" dirty="0"/>
                    </a:p>
                  </a:txBody>
                  <a:tcPr/>
                </a:tc>
              </a:tr>
              <a:tr h="370840">
                <a:tc>
                  <a:txBody>
                    <a:bodyPr/>
                    <a:lstStyle/>
                    <a:p>
                      <a:r>
                        <a:rPr lang="en-US" dirty="0" smtClean="0"/>
                        <a:t>0</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1</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2</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3</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4</a:t>
                      </a:r>
                      <a:endParaRPr lang="en-US" dirty="0"/>
                    </a:p>
                  </a:txBody>
                  <a:tcPr/>
                </a:tc>
                <a:tc>
                  <a:txBody>
                    <a:bodyPr/>
                    <a:lstStyle/>
                    <a:p>
                      <a:endParaRPr lang="en-US"/>
                    </a:p>
                  </a:txBody>
                  <a:tcPr/>
                </a:tc>
                <a:tc>
                  <a:txBody>
                    <a:bodyPr/>
                    <a:lstStyle/>
                    <a:p>
                      <a:endParaRPr lang="en-US" dirty="0"/>
                    </a:p>
                  </a:txBody>
                  <a:tcPr/>
                </a:tc>
              </a:tr>
              <a:tr h="370840">
                <a:tc>
                  <a:txBody>
                    <a:bodyPr/>
                    <a:lstStyle/>
                    <a:p>
                      <a:r>
                        <a:rPr lang="en-US" dirty="0" smtClean="0"/>
                        <a:t>5</a:t>
                      </a:r>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830194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1"/>
            <a:ext cx="9782801" cy="507999"/>
          </a:xfrm>
        </p:spPr>
        <p:txBody>
          <a:bodyPr>
            <a:normAutofit fontScale="90000"/>
          </a:bodyPr>
          <a:lstStyle/>
          <a:p>
            <a:r>
              <a:rPr lang="en-US" dirty="0"/>
              <a:t>The Marvel of Medicine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57751713"/>
              </p:ext>
            </p:extLst>
          </p:nvPr>
        </p:nvGraphicFramePr>
        <p:xfrm>
          <a:off x="1786523" y="707854"/>
          <a:ext cx="9396626" cy="5572085"/>
        </p:xfrm>
        <a:graphic>
          <a:graphicData uri="http://schemas.openxmlformats.org/drawingml/2006/table">
            <a:tbl>
              <a:tblPr firstRow="1" firstCol="1" bandRow="1">
                <a:tableStyleId>{5C22544A-7EE6-4342-B048-85BDC9FD1C3A}</a:tableStyleId>
              </a:tblPr>
              <a:tblGrid>
                <a:gridCol w="1398986"/>
                <a:gridCol w="5079582"/>
                <a:gridCol w="2918058"/>
              </a:tblGrid>
              <a:tr h="1107266">
                <a:tc>
                  <a:txBody>
                    <a:bodyPr/>
                    <a:lstStyle/>
                    <a:p>
                      <a:pPr marL="0" marR="0" algn="ctr">
                        <a:lnSpc>
                          <a:spcPct val="115000"/>
                        </a:lnSpc>
                        <a:spcBef>
                          <a:spcPts val="0"/>
                        </a:spcBef>
                        <a:spcAft>
                          <a:spcPts val="1000"/>
                        </a:spcAft>
                      </a:pPr>
                      <a:r>
                        <a:rPr lang="en-US" sz="1800" dirty="0">
                          <a:effectLst/>
                        </a:rPr>
                        <a:t>Number </a:t>
                      </a:r>
                      <a:br>
                        <a:rPr lang="en-US" sz="1800" dirty="0">
                          <a:effectLst/>
                        </a:rPr>
                      </a:br>
                      <a:r>
                        <a:rPr lang="en-US" sz="1800" dirty="0">
                          <a:effectLst/>
                        </a:rPr>
                        <a:t>of Hours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Process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Number of</a:t>
                      </a:r>
                      <a:br>
                        <a:rPr lang="en-US" sz="1800">
                          <a:effectLst/>
                        </a:rPr>
                      </a:br>
                      <a:r>
                        <a:rPr lang="en-US" sz="1800">
                          <a:effectLst/>
                        </a:rPr>
                        <a:t>Milligrams</a:t>
                      </a:r>
                      <a:br>
                        <a:rPr lang="en-US" sz="1800">
                          <a:effectLst/>
                        </a:rPr>
                      </a:br>
                      <a:r>
                        <a:rPr lang="en-US" sz="1800">
                          <a:effectLst/>
                        </a:rPr>
                        <a:t>Remaining in the </a:t>
                      </a:r>
                      <a:br>
                        <a:rPr lang="en-US" sz="1800">
                          <a:effectLst/>
                        </a:rPr>
                      </a:br>
                      <a:r>
                        <a:rPr lang="en-US" sz="1800">
                          <a:effectLst/>
                        </a:rPr>
                        <a:t>Body</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4597">
                <a:tc>
                  <a:txBody>
                    <a:bodyPr/>
                    <a:lstStyle/>
                    <a:p>
                      <a:pPr marL="0" marR="0" algn="ctr">
                        <a:lnSpc>
                          <a:spcPct val="115000"/>
                        </a:lnSpc>
                        <a:spcBef>
                          <a:spcPts val="0"/>
                        </a:spcBef>
                        <a:spcAft>
                          <a:spcPts val="1000"/>
                        </a:spcAft>
                      </a:pPr>
                      <a:r>
                        <a:rPr lang="en-US" sz="1800">
                          <a:effectLst/>
                        </a:rPr>
                        <a:t>0</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400</a:t>
                      </a:r>
                      <a:br>
                        <a:rPr lang="en-US" sz="1800" dirty="0">
                          <a:effectLst/>
                        </a:rPr>
                      </a:b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400</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44068">
                <a:tc>
                  <a:txBody>
                    <a:bodyPr/>
                    <a:lstStyle/>
                    <a:p>
                      <a:pPr marL="0" marR="0" algn="ctr">
                        <a:lnSpc>
                          <a:spcPct val="115000"/>
                        </a:lnSpc>
                        <a:spcBef>
                          <a:spcPts val="0"/>
                        </a:spcBef>
                        <a:spcAft>
                          <a:spcPts val="1000"/>
                        </a:spcAft>
                      </a:pPr>
                      <a:r>
                        <a:rPr lang="en-US" sz="1800">
                          <a:effectLst/>
                        </a:rPr>
                        <a:t>1</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400 (0.85)</a:t>
                      </a:r>
                      <a:br>
                        <a:rPr lang="en-US" sz="1800">
                          <a:effectLst/>
                        </a:rPr>
                      </a:br>
                      <a:r>
                        <a:rPr lang="en-US" sz="1800">
                          <a:effectLst/>
                        </a:rPr>
                        <a:t>400(0.85)</a:t>
                      </a:r>
                      <a:r>
                        <a:rPr lang="en-US" sz="1800" baseline="30000">
                          <a:effectLst/>
                        </a:rPr>
                        <a:t>1</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340</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44068">
                <a:tc>
                  <a:txBody>
                    <a:bodyPr/>
                    <a:lstStyle/>
                    <a:p>
                      <a:pPr marL="0" marR="0" algn="ctr">
                        <a:lnSpc>
                          <a:spcPct val="115000"/>
                        </a:lnSpc>
                        <a:spcBef>
                          <a:spcPts val="0"/>
                        </a:spcBef>
                        <a:spcAft>
                          <a:spcPts val="1000"/>
                        </a:spcAft>
                      </a:pPr>
                      <a:r>
                        <a:rPr lang="en-US" sz="1800">
                          <a:effectLst/>
                        </a:rPr>
                        <a:t>2</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400 (0.85)(0.85)</a:t>
                      </a:r>
                      <a:br>
                        <a:rPr lang="en-US" sz="1800" dirty="0">
                          <a:effectLst/>
                        </a:rPr>
                      </a:br>
                      <a:r>
                        <a:rPr lang="en-US" sz="1800" dirty="0">
                          <a:effectLst/>
                        </a:rPr>
                        <a:t>400(0.85)</a:t>
                      </a:r>
                      <a:r>
                        <a:rPr lang="en-US" sz="1800" baseline="30000" dirty="0">
                          <a:effectLst/>
                        </a:rPr>
                        <a:t>2</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289</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44068">
                <a:tc>
                  <a:txBody>
                    <a:bodyPr/>
                    <a:lstStyle/>
                    <a:p>
                      <a:pPr marL="0" marR="0" algn="ctr">
                        <a:lnSpc>
                          <a:spcPct val="115000"/>
                        </a:lnSpc>
                        <a:spcBef>
                          <a:spcPts val="0"/>
                        </a:spcBef>
                        <a:spcAft>
                          <a:spcPts val="1000"/>
                        </a:spcAft>
                      </a:pPr>
                      <a:r>
                        <a:rPr lang="en-US" sz="1800">
                          <a:effectLst/>
                        </a:rPr>
                        <a:t>3</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400 (0.85)(0.85)(0.85)</a:t>
                      </a:r>
                      <a:br>
                        <a:rPr lang="en-US" sz="1800">
                          <a:effectLst/>
                        </a:rPr>
                      </a:br>
                      <a:r>
                        <a:rPr lang="en-US" sz="1800">
                          <a:effectLst/>
                        </a:rPr>
                        <a:t>400(0.85)</a:t>
                      </a:r>
                      <a:r>
                        <a:rPr lang="en-US" sz="1800" baseline="30000">
                          <a:effectLst/>
                        </a:rPr>
                        <a:t>3</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245.65</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44068">
                <a:tc>
                  <a:txBody>
                    <a:bodyPr/>
                    <a:lstStyle/>
                    <a:p>
                      <a:pPr marL="0" marR="0" algn="ctr">
                        <a:lnSpc>
                          <a:spcPct val="115000"/>
                        </a:lnSpc>
                        <a:spcBef>
                          <a:spcPts val="0"/>
                        </a:spcBef>
                        <a:spcAft>
                          <a:spcPts val="1000"/>
                        </a:spcAft>
                      </a:pPr>
                      <a:r>
                        <a:rPr lang="en-US" sz="1800">
                          <a:effectLst/>
                        </a:rPr>
                        <a:t>4</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400 (0.85)(0.85)(0.85)(0.85)</a:t>
                      </a:r>
                      <a:br>
                        <a:rPr lang="en-US" sz="1800">
                          <a:effectLst/>
                        </a:rPr>
                      </a:br>
                      <a:r>
                        <a:rPr lang="en-US" sz="1800">
                          <a:effectLst/>
                        </a:rPr>
                        <a:t>400(0.85)</a:t>
                      </a:r>
                      <a:r>
                        <a:rPr lang="en-US" sz="1800" baseline="30000">
                          <a:effectLst/>
                        </a:rPr>
                        <a:t>4</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208.8</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44068">
                <a:tc>
                  <a:txBody>
                    <a:bodyPr/>
                    <a:lstStyle/>
                    <a:p>
                      <a:pPr marL="0" marR="0" algn="ctr">
                        <a:lnSpc>
                          <a:spcPct val="115000"/>
                        </a:lnSpc>
                        <a:spcBef>
                          <a:spcPts val="0"/>
                        </a:spcBef>
                        <a:spcAft>
                          <a:spcPts val="1000"/>
                        </a:spcAft>
                      </a:pPr>
                      <a:r>
                        <a:rPr lang="en-US" sz="1800">
                          <a:effectLst/>
                        </a:rPr>
                        <a:t>5</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a:effectLst/>
                        </a:rPr>
                        <a:t>400 (0.85)(0.85)(0.85)(0.85)(0.85)</a:t>
                      </a:r>
                      <a:br>
                        <a:rPr lang="en-US" sz="1800">
                          <a:effectLst/>
                        </a:rPr>
                      </a:br>
                      <a:r>
                        <a:rPr lang="en-US" sz="1800">
                          <a:effectLst/>
                        </a:rPr>
                        <a:t>400(0.85)</a:t>
                      </a:r>
                      <a:r>
                        <a:rPr lang="en-US" sz="1800" baseline="30000">
                          <a:effectLst/>
                        </a:rPr>
                        <a:t>5</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177.48</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524597">
                <a:tc>
                  <a:txBody>
                    <a:bodyPr/>
                    <a:lstStyle/>
                    <a:p>
                      <a:pPr marL="0" marR="0" algn="ctr">
                        <a:lnSpc>
                          <a:spcPct val="115000"/>
                        </a:lnSpc>
                        <a:spcBef>
                          <a:spcPts val="0"/>
                        </a:spcBef>
                        <a:spcAft>
                          <a:spcPts val="1000"/>
                        </a:spcAft>
                      </a:pPr>
                      <a:r>
                        <a:rPr lang="en-US" sz="1200">
                          <a:effectLst/>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a:effectLst/>
                        </a:rPr>
                        <a:t/>
                      </a:r>
                      <a:br>
                        <a:rPr lang="en-US" sz="1200">
                          <a:effectLst/>
                        </a:rPr>
                      </a:b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Rectangle 2"/>
          <p:cNvSpPr/>
          <p:nvPr/>
        </p:nvSpPr>
        <p:spPr>
          <a:xfrm>
            <a:off x="1786523" y="6172199"/>
            <a:ext cx="9260889" cy="646331"/>
          </a:xfrm>
          <a:prstGeom prst="rect">
            <a:avLst/>
          </a:prstGeom>
        </p:spPr>
        <p:txBody>
          <a:bodyPr wrap="square">
            <a:spAutoFit/>
          </a:bodyPr>
          <a:lstStyle/>
          <a:p>
            <a:r>
              <a:rPr lang="en-US" i="1" u="sng" dirty="0"/>
              <a:t>Solutions</a:t>
            </a:r>
            <a:endParaRPr lang="en-US" dirty="0"/>
          </a:p>
          <a:p>
            <a:r>
              <a:rPr lang="en-US" i="1" dirty="0"/>
              <a:t>Repeated multiplication by 0.85 was used to complete the table.</a:t>
            </a:r>
            <a:endParaRPr lang="en-US" dirty="0"/>
          </a:p>
        </p:txBody>
      </p:sp>
    </p:spTree>
    <p:extLst>
      <p:ext uri="{BB962C8B-B14F-4D97-AF65-F5344CB8AC3E}">
        <p14:creationId xmlns:p14="http://schemas.microsoft.com/office/powerpoint/2010/main" val="106355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124" y="228601"/>
            <a:ext cx="9782801" cy="381000"/>
          </a:xfrm>
        </p:spPr>
        <p:txBody>
          <a:bodyPr>
            <a:normAutofit fontScale="90000"/>
          </a:bodyPr>
          <a:lstStyle/>
          <a:p>
            <a:pPr algn="ctr"/>
            <a:r>
              <a:rPr lang="en-US" dirty="0" smtClean="0"/>
              <a:t>Graph</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139437779"/>
              </p:ext>
            </p:extLst>
          </p:nvPr>
        </p:nvGraphicFramePr>
        <p:xfrm>
          <a:off x="1593850" y="609601"/>
          <a:ext cx="9782175" cy="55625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2498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Marvel of Medicine</a:t>
            </a:r>
          </a:p>
        </p:txBody>
      </p:sp>
      <p:sp>
        <p:nvSpPr>
          <p:cNvPr id="3" name="Content Placeholder 2"/>
          <p:cNvSpPr>
            <a:spLocks noGrp="1"/>
          </p:cNvSpPr>
          <p:nvPr>
            <p:ph idx="1"/>
          </p:nvPr>
        </p:nvSpPr>
        <p:spPr/>
        <p:txBody>
          <a:bodyPr/>
          <a:lstStyle/>
          <a:p>
            <a:r>
              <a:rPr lang="en-US" b="1" dirty="0" smtClean="0"/>
              <a:t>2). </a:t>
            </a:r>
            <a:r>
              <a:rPr lang="en-US" dirty="0" smtClean="0"/>
              <a:t>Using </a:t>
            </a:r>
            <a:r>
              <a:rPr lang="en-US" dirty="0"/>
              <a:t>symbols and words, describe the functional relationship in this situation. </a:t>
            </a:r>
            <a:endParaRPr lang="en-US" dirty="0" smtClean="0"/>
          </a:p>
          <a:p>
            <a:r>
              <a:rPr lang="en-US" b="1" dirty="0"/>
              <a:t>3). </a:t>
            </a:r>
            <a:r>
              <a:rPr lang="en-US" dirty="0" smtClean="0"/>
              <a:t>Suppose </a:t>
            </a:r>
            <a:r>
              <a:rPr lang="en-US" dirty="0"/>
              <a:t>that the level of medicine in the patient’s body must maintain a level greater than 100 milligrams. How often does the patient need to take the </a:t>
            </a:r>
            <a:r>
              <a:rPr lang="en-US" dirty="0" smtClean="0"/>
              <a:t>medicine</a:t>
            </a:r>
            <a:r>
              <a:rPr lang="en-US" dirty="0"/>
              <a:t>?</a:t>
            </a:r>
            <a:endParaRPr lang="en-US" dirty="0" smtClean="0"/>
          </a:p>
          <a:p>
            <a:r>
              <a:rPr lang="en-US" b="1" dirty="0"/>
              <a:t>4). </a:t>
            </a:r>
            <a:r>
              <a:rPr lang="en-US" dirty="0" smtClean="0"/>
              <a:t>When </a:t>
            </a:r>
            <a:r>
              <a:rPr lang="en-US" dirty="0"/>
              <a:t>does the amount of medicine still in the body reach 60 milligrams? Explain how you know.</a:t>
            </a:r>
          </a:p>
          <a:p>
            <a:endParaRPr lang="en-US" dirty="0"/>
          </a:p>
          <a:p>
            <a:endParaRPr lang="en-US" dirty="0" smtClean="0"/>
          </a:p>
          <a:p>
            <a:endParaRPr lang="en-US" b="1"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0445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ath 16x9">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0C675A-9AD3-40BB-AC57-0E9EFA3E4F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Math education presentation with Pi  (widescreen)</Template>
  <TotalTime>0</TotalTime>
  <Words>654</Words>
  <Application>Microsoft Office PowerPoint</Application>
  <PresentationFormat>Custom</PresentationFormat>
  <Paragraphs>123</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Euphemia</vt:lpstr>
      <vt:lpstr>Times New Roman</vt:lpstr>
      <vt:lpstr>Math 16x9</vt:lpstr>
      <vt:lpstr>Algebra I</vt:lpstr>
      <vt:lpstr>The Marvel of Medicine Task</vt:lpstr>
      <vt:lpstr>Content Standards</vt:lpstr>
      <vt:lpstr>Academic Standards</vt:lpstr>
      <vt:lpstr>Standards for Mathematical Practice</vt:lpstr>
      <vt:lpstr>The Marvel of Medicine</vt:lpstr>
      <vt:lpstr>The Marvel of Medicine</vt:lpstr>
      <vt:lpstr>Graph</vt:lpstr>
      <vt:lpstr>The Marvel of Medicine</vt:lpstr>
      <vt:lpstr>The Marvel of Medicine: What If?</vt:lpstr>
      <vt:lpstr>Next Steps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2016-02-07T18:38:39Z</dcterms:created>
  <dcterms:modified xsi:type="dcterms:W3CDTF">2016-03-09T11:18:23Z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TC027879479991</vt:lpwstr>
  </property>
</Properties>
</file>